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c04570154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c04570154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c04570154_6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c04570154_6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c04570154_6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c04570154_6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c04570154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c04570154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c082c92d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c082c92d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c098106e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6c098106e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c04570154_6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c04570154_6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c04570154_6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c04570154_6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c04570154_6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c04570154_6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c04570154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c04570154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c082c92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c082c92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c082c92d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c082c92d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c082c92d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c082c92d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c04570154_6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c04570154_6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272494" y="0"/>
            <a:ext cx="859901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0" y="1586425"/>
            <a:ext cx="8520600" cy="1288500"/>
          </a:xfrm>
          <a:prstGeom prst="rect">
            <a:avLst/>
          </a:prstGeom>
          <a:effectLst>
            <a:outerShdw blurRad="57150" rotWithShape="0" algn="bl" dir="2760000" dist="47625">
              <a:srgbClr val="000000">
                <a:alpha val="4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FFFFF"/>
                </a:solidFill>
              </a:rPr>
              <a:t>Movie Recommendation Using Naive Bayes Text Classification</a:t>
            </a:r>
            <a:endParaRPr sz="4200">
              <a:solidFill>
                <a:srgbClr val="FFFFFF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3027563"/>
            <a:ext cx="8520600" cy="5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Dylan McCardle | Corey Myers | Evan Sheehan</a:t>
            </a:r>
            <a:endParaRPr sz="2400">
              <a:solidFill>
                <a:srgbClr val="FFFFFF"/>
              </a:solidFill>
            </a:endParaRPr>
          </a:p>
        </p:txBody>
      </p:sp>
      <p:cxnSp>
        <p:nvCxnSpPr>
          <p:cNvPr id="57" name="Google Shape;57;p13"/>
          <p:cNvCxnSpPr/>
          <p:nvPr/>
        </p:nvCxnSpPr>
        <p:spPr>
          <a:xfrm>
            <a:off x="985350" y="295926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Logarithmic Bayes results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27" name="Google Shape;127;p22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400" y="1260475"/>
            <a:ext cx="5029200" cy="3657600"/>
          </a:xfrm>
          <a:prstGeom prst="rect">
            <a:avLst/>
          </a:prstGeom>
          <a:noFill/>
          <a:ln cap="flat" cmpd="sng" w="19050">
            <a:solidFill>
              <a:srgbClr val="FF0067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 dir="2640000" dist="142875">
              <a:srgbClr val="000000">
                <a:alpha val="57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Logarithmic Bayes results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35" name="Google Shape;135;p23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400" y="1260475"/>
            <a:ext cx="5029200" cy="3657600"/>
          </a:xfrm>
          <a:prstGeom prst="rect">
            <a:avLst/>
          </a:prstGeom>
          <a:noFill/>
          <a:ln cap="flat" cmpd="sng" w="19050">
            <a:solidFill>
              <a:srgbClr val="FF0067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 dir="2640000" dist="142875">
              <a:srgbClr val="000000">
                <a:alpha val="57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Other Naive Bayes considerations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Gaussian</a:t>
            </a:r>
            <a:r>
              <a:rPr lang="en">
                <a:solidFill>
                  <a:srgbClr val="FFFFFF"/>
                </a:solidFill>
              </a:rPr>
              <a:t> Naive Bayes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Not useful as our data set is not continuous, but instance based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Complementary Naive Bayes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Not useful as our categories are binary, therefore the complement is equal to the other category’s probability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Bernoulli Naive Bayes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Potentially useful, yet to implement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143" name="Google Shape;143;p24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Adjusting Data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Outliers in data found during testing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Movies with no reviews at all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Movies with a significantly higher number of reviews/words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Movies with a significantly lower number of reviews/words</a:t>
            </a:r>
            <a:endParaRPr sz="1800">
              <a:solidFill>
                <a:srgbClr val="FFFFFF"/>
              </a:solidFill>
            </a:endParaRPr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lang="en" sz="1800">
                <a:solidFill>
                  <a:srgbClr val="FFFFFF"/>
                </a:solidFill>
              </a:rPr>
              <a:t>Example: The movie “Coco” with only 77 unique words in its review dictionary.</a:t>
            </a:r>
            <a:endParaRPr sz="1800">
              <a:solidFill>
                <a:srgbClr val="FFFFFF"/>
              </a:solidFill>
            </a:endParaRPr>
          </a:p>
          <a:p>
            <a:pPr indent="-3429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A data collection bug likely caused only a single review to be scraped.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Solution: used standard deviation of the data size to remove outlying values (very small and very large)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50" name="Google Shape;150;p25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Future progressions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Plan to add more instances of data distribution by polling people to get their likes and dislikes, allowing a different training and testing set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Once we have achieved this we can compare several instances of training and testing data from several users to get a mean performance of our algorithm across several people’s preferences.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In progress - create accuracy model (based on number of runs by polling other people) 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Use random 200 liked/disliked movies as basis for training vocab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157" name="Google Shape;157;p26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Project Description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622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Create movie recommendation engine using Naive Bayes for text classification of reviews.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Input - Prompt user for 3 liked/disliked movies, this is the start of the training/comparison set.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Algorithm - Iteratively apply different tunings of Naive Bayes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Output - A list of 1000 movies and the predicted class they belong to (like or dislike).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64" name="Google Shape;64;p14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Constructing a Dataset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Dynamically loading movies to compare proved to be slow and impractical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Solution: Create a static dataset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1000 Movies</a:t>
            </a:r>
            <a:endParaRPr sz="1800">
              <a:solidFill>
                <a:srgbClr val="FFFFFF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lang="en" sz="1800">
                <a:solidFill>
                  <a:srgbClr val="FFFFFF"/>
                </a:solidFill>
              </a:rPr>
              <a:t>Most popular of all time according to Letterboxd.com</a:t>
            </a:r>
            <a:endParaRPr sz="1800">
              <a:solidFill>
                <a:srgbClr val="FFFFF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100 Reviews for each movie</a:t>
            </a:r>
            <a:endParaRPr sz="1800">
              <a:solidFill>
                <a:srgbClr val="FFFFFF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lang="en" sz="1800">
                <a:solidFill>
                  <a:srgbClr val="FFFFFF"/>
                </a:solidFill>
              </a:rPr>
              <a:t>From IMDB. Reviews more useful than Letterboxd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71" name="Google Shape;71;p15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Constructing a Dataset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414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Selenium WebDriver to scrape 100 most helpful reviews from IMDB for each movie.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Reviews converted to dictionary with word frequency as key value.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78" name="Google Shape;78;p16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726370"/>
            <a:ext cx="4260300" cy="2268617"/>
          </a:xfrm>
          <a:prstGeom prst="rect">
            <a:avLst/>
          </a:prstGeom>
          <a:noFill/>
          <a:ln cap="flat" cmpd="sng" w="19050">
            <a:solidFill>
              <a:srgbClr val="FF0067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 dir="2640000" dist="142875">
              <a:srgbClr val="000000">
                <a:alpha val="57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Baseline (Multinomial Naive Bayes)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Multinomial </a:t>
            </a:r>
            <a:r>
              <a:rPr lang="en">
                <a:solidFill>
                  <a:srgbClr val="FFFFFF"/>
                </a:solidFill>
              </a:rPr>
              <a:t>Naive Bayes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First iteration - essentially </a:t>
            </a:r>
            <a:r>
              <a:rPr lang="en">
                <a:solidFill>
                  <a:srgbClr val="FFFFFF"/>
                </a:solidFill>
              </a:rPr>
              <a:t>useless without Laplace smoothing/logical underflow protection</a:t>
            </a:r>
            <a:endParaRPr>
              <a:solidFill>
                <a:srgbClr val="FFFFFF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Decimals over hundreds of words will underflow to 0 and cause everything to be 0</a:t>
            </a:r>
            <a:endParaRPr sz="1800"/>
          </a:p>
        </p:txBody>
      </p:sp>
      <p:cxnSp>
        <p:nvCxnSpPr>
          <p:cNvPr id="86" name="Google Shape;86;p17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3146965"/>
            <a:ext cx="4260300" cy="1601460"/>
          </a:xfrm>
          <a:prstGeom prst="rect">
            <a:avLst/>
          </a:prstGeom>
          <a:noFill/>
          <a:ln cap="flat" cmpd="sng" w="19050">
            <a:solidFill>
              <a:srgbClr val="FF0067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 dir="2640000" dist="142875">
              <a:srgbClr val="000000">
                <a:alpha val="57000"/>
              </a:srgbClr>
            </a:outerShdw>
          </a:effectLst>
        </p:spPr>
      </p:pic>
      <p:sp>
        <p:nvSpPr>
          <p:cNvPr id="88" name="Google Shape;88;p17"/>
          <p:cNvSpPr txBox="1"/>
          <p:nvPr/>
        </p:nvSpPr>
        <p:spPr>
          <a:xfrm rot="-1334520">
            <a:off x="3543262" y="3322674"/>
            <a:ext cx="2057491" cy="83136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No probabilities!</a:t>
            </a:r>
            <a:endParaRPr b="1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Laplace Smoothing</a:t>
            </a:r>
            <a:r>
              <a:rPr lang="en">
                <a:solidFill>
                  <a:srgbClr val="FFFFFF"/>
                </a:solidFill>
              </a:rPr>
              <a:t> Bayes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Multinomial </a:t>
            </a:r>
            <a:r>
              <a:rPr lang="en">
                <a:solidFill>
                  <a:srgbClr val="FFFFFF"/>
                </a:solidFill>
              </a:rPr>
              <a:t>Naive Bayes but with laplace smoothing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Smoothing helps account for the fact that not every word will appear in the training vocabulary.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Still results in nearly all zeros from computational underflow caused by the multiplication of so many very small decimals.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95" name="Google Shape;95;p18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3146965"/>
            <a:ext cx="4260300" cy="1601460"/>
          </a:xfrm>
          <a:prstGeom prst="rect">
            <a:avLst/>
          </a:prstGeom>
          <a:noFill/>
          <a:ln cap="flat" cmpd="sng" w="19050">
            <a:solidFill>
              <a:srgbClr val="FF0067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 dir="2640000" dist="142875">
              <a:srgbClr val="000000">
                <a:alpha val="57000"/>
              </a:srgbClr>
            </a:outerShdw>
          </a:effectLst>
        </p:spPr>
      </p:pic>
      <p:sp>
        <p:nvSpPr>
          <p:cNvPr id="97" name="Google Shape;97;p18"/>
          <p:cNvSpPr txBox="1"/>
          <p:nvPr/>
        </p:nvSpPr>
        <p:spPr>
          <a:xfrm rot="-1334464">
            <a:off x="3528514" y="3247674"/>
            <a:ext cx="2453869" cy="83136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Still no probabilities</a:t>
            </a:r>
            <a:r>
              <a:rPr b="1" lang="en" sz="1800">
                <a:solidFill>
                  <a:srgbClr val="FFFFFF"/>
                </a:solidFill>
              </a:rPr>
              <a:t>!</a:t>
            </a:r>
            <a:endParaRPr b="1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Logarithmic Summation</a:t>
            </a:r>
            <a:r>
              <a:rPr lang="en">
                <a:solidFill>
                  <a:srgbClr val="FFFFFF"/>
                </a:solidFill>
              </a:rPr>
              <a:t> Bayes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Naive Bayes but in log space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We kept laplace smoothing and used log space as our way of determining probabilities to eliminate decimal underflow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At this point we also created a real world data set to begin testing accuracy</a:t>
            </a:r>
            <a:endParaRPr>
              <a:solidFill>
                <a:schemeClr val="lt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○"/>
            </a:pPr>
            <a:r>
              <a:rPr lang="en" sz="1800">
                <a:solidFill>
                  <a:schemeClr val="lt1"/>
                </a:solidFill>
              </a:rPr>
              <a:t>One of our group members rated all 1000 movies based on liked, disliked and not seen.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Begin to see actual results, albeit finnicky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04" name="Google Shape;104;p19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Logarithmic Bayes results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399" y="1260476"/>
            <a:ext cx="5029200" cy="3657600"/>
          </a:xfrm>
          <a:prstGeom prst="rect">
            <a:avLst/>
          </a:prstGeom>
          <a:noFill/>
          <a:ln cap="flat" cmpd="sng" w="19050">
            <a:solidFill>
              <a:srgbClr val="FF0067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 dir="2640000" dist="142875">
              <a:srgbClr val="000000">
                <a:alpha val="57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A253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Logarithmic Bayes results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19" name="Google Shape;119;p21"/>
          <p:cNvCxnSpPr/>
          <p:nvPr/>
        </p:nvCxnSpPr>
        <p:spPr>
          <a:xfrm>
            <a:off x="311700" y="1017713"/>
            <a:ext cx="7173300" cy="0"/>
          </a:xfrm>
          <a:prstGeom prst="straightConnector1">
            <a:avLst/>
          </a:prstGeom>
          <a:noFill/>
          <a:ln cap="flat" cmpd="sng" w="38100">
            <a:solidFill>
              <a:srgbClr val="FF006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400" y="1260475"/>
            <a:ext cx="5029200" cy="3657600"/>
          </a:xfrm>
          <a:prstGeom prst="rect">
            <a:avLst/>
          </a:prstGeom>
          <a:noFill/>
          <a:ln cap="flat" cmpd="sng" w="19050">
            <a:solidFill>
              <a:srgbClr val="FF0067"/>
            </a:solidFill>
            <a:prstDash val="solid"/>
            <a:round/>
            <a:headEnd len="sm" w="sm" type="none"/>
            <a:tailEnd len="sm" w="sm" type="none"/>
          </a:ln>
          <a:effectLst>
            <a:outerShdw blurRad="442913" rotWithShape="0" algn="bl" dir="2640000" dist="142875">
              <a:srgbClr val="000000">
                <a:alpha val="57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